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128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3338353" y="1289634"/>
            <a:ext cx="2522855" cy="4253624"/>
            <a:chOff x="3189804" y="1513920"/>
            <a:chExt cx="2522855" cy="4253624"/>
          </a:xfrm>
        </p:grpSpPr>
        <p:grpSp>
          <p:nvGrpSpPr>
            <p:cNvPr id="8" name="Group 7"/>
            <p:cNvGrpSpPr/>
            <p:nvPr/>
          </p:nvGrpSpPr>
          <p:grpSpPr>
            <a:xfrm>
              <a:off x="3189804" y="2573784"/>
              <a:ext cx="2522855" cy="3188971"/>
              <a:chOff x="0" y="0"/>
              <a:chExt cx="2522855" cy="3188971"/>
            </a:xfrm>
          </p:grpSpPr>
          <p:grpSp>
            <p:nvGrpSpPr>
              <p:cNvPr id="9" name="Group 8"/>
              <p:cNvGrpSpPr/>
              <p:nvPr/>
            </p:nvGrpSpPr>
            <p:grpSpPr>
              <a:xfrm>
                <a:off x="179650" y="1132764"/>
                <a:ext cx="1202549" cy="513075"/>
                <a:chOff x="17060" y="4764"/>
                <a:chExt cx="4259648" cy="513076"/>
              </a:xfrm>
            </p:grpSpPr>
            <p:sp>
              <p:nvSpPr>
                <p:cNvPr id="41" name="Double Bracket 40"/>
                <p:cNvSpPr/>
                <p:nvPr/>
              </p:nvSpPr>
              <p:spPr>
                <a:xfrm rot="16200000">
                  <a:off x="1927809" y="-1831059"/>
                  <a:ext cx="438150" cy="4259648"/>
                </a:xfrm>
                <a:prstGeom prst="bracketPair">
                  <a:avLst/>
                </a:prstGeom>
                <a:ln w="9525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/>
                </a:p>
              </p:txBody>
            </p:sp>
            <p:sp>
              <p:nvSpPr>
                <p:cNvPr id="42" name="Rectangle 41"/>
                <p:cNvSpPr/>
                <p:nvPr/>
              </p:nvSpPr>
              <p:spPr>
                <a:xfrm>
                  <a:off x="33338" y="4764"/>
                  <a:ext cx="2422854" cy="22563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/>
                </a:p>
              </p:txBody>
            </p:sp>
          </p:grpSp>
          <p:grpSp>
            <p:nvGrpSpPr>
              <p:cNvPr id="10" name="Group 9"/>
              <p:cNvGrpSpPr/>
              <p:nvPr/>
            </p:nvGrpSpPr>
            <p:grpSpPr>
              <a:xfrm>
                <a:off x="1490146" y="1132764"/>
                <a:ext cx="913472" cy="513077"/>
                <a:chOff x="-779495" y="4764"/>
                <a:chExt cx="3235687" cy="513078"/>
              </a:xfrm>
            </p:grpSpPr>
            <p:sp>
              <p:nvSpPr>
                <p:cNvPr id="39" name="Double Bracket 38"/>
                <p:cNvSpPr/>
                <p:nvPr/>
              </p:nvSpPr>
              <p:spPr>
                <a:xfrm rot="16200000">
                  <a:off x="501713" y="-1201516"/>
                  <a:ext cx="438150" cy="3000565"/>
                </a:xfrm>
                <a:prstGeom prst="bracketPair">
                  <a:avLst/>
                </a:prstGeom>
                <a:ln w="9525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/>
                </a:p>
              </p:txBody>
            </p:sp>
            <p:sp>
              <p:nvSpPr>
                <p:cNvPr id="40" name="Rectangle 39"/>
                <p:cNvSpPr/>
                <p:nvPr/>
              </p:nvSpPr>
              <p:spPr>
                <a:xfrm>
                  <a:off x="33338" y="4764"/>
                  <a:ext cx="2422854" cy="22563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/>
                </a:p>
              </p:txBody>
            </p:sp>
          </p:grpSp>
          <p:grpSp>
            <p:nvGrpSpPr>
              <p:cNvPr id="13" name="Group 12"/>
              <p:cNvGrpSpPr/>
              <p:nvPr/>
            </p:nvGrpSpPr>
            <p:grpSpPr>
              <a:xfrm>
                <a:off x="0" y="0"/>
                <a:ext cx="2522855" cy="3188971"/>
                <a:chOff x="0" y="0"/>
                <a:chExt cx="2523625" cy="3189502"/>
              </a:xfrm>
            </p:grpSpPr>
            <p:grpSp>
              <p:nvGrpSpPr>
                <p:cNvPr id="17" name="Group 16"/>
                <p:cNvGrpSpPr/>
                <p:nvPr/>
              </p:nvGrpSpPr>
              <p:grpSpPr>
                <a:xfrm>
                  <a:off x="0" y="0"/>
                  <a:ext cx="2523625" cy="3189502"/>
                  <a:chOff x="0" y="0"/>
                  <a:chExt cx="2523625" cy="3189502"/>
                </a:xfrm>
              </p:grpSpPr>
              <p:sp>
                <p:nvSpPr>
                  <p:cNvPr id="32" name="Rectangle 31"/>
                  <p:cNvSpPr/>
                  <p:nvPr/>
                </p:nvSpPr>
                <p:spPr>
                  <a:xfrm>
                    <a:off x="166254" y="1116281"/>
                    <a:ext cx="2171700" cy="23812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GB"/>
                  </a:p>
                </p:txBody>
              </p:sp>
              <p:grpSp>
                <p:nvGrpSpPr>
                  <p:cNvPr id="33" name="Group 32"/>
                  <p:cNvGrpSpPr/>
                  <p:nvPr/>
                </p:nvGrpSpPr>
                <p:grpSpPr>
                  <a:xfrm>
                    <a:off x="0" y="0"/>
                    <a:ext cx="2523625" cy="3189502"/>
                    <a:chOff x="0" y="0"/>
                    <a:chExt cx="2523625" cy="3189502"/>
                  </a:xfrm>
                </p:grpSpPr>
                <p:grpSp>
                  <p:nvGrpSpPr>
                    <p:cNvPr id="34" name="Group 33"/>
                    <p:cNvGrpSpPr/>
                    <p:nvPr/>
                  </p:nvGrpSpPr>
                  <p:grpSpPr>
                    <a:xfrm>
                      <a:off x="31750" y="0"/>
                      <a:ext cx="2445488" cy="3189502"/>
                      <a:chOff x="0" y="0"/>
                      <a:chExt cx="2445488" cy="3189502"/>
                    </a:xfrm>
                  </p:grpSpPr>
                  <p:sp>
                    <p:nvSpPr>
                      <p:cNvPr id="37" name="Rounded Rectangle 36"/>
                      <p:cNvSpPr/>
                      <p:nvPr/>
                    </p:nvSpPr>
                    <p:spPr>
                      <a:xfrm>
                        <a:off x="148856" y="297712"/>
                        <a:ext cx="2158365" cy="2891790"/>
                      </a:xfrm>
                      <a:prstGeom prst="roundRect">
                        <a:avLst>
                          <a:gd name="adj" fmla="val 5337"/>
                        </a:avLst>
                      </a:prstGeom>
                      <a:noFill/>
                      <a:ln w="9525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38" name="Rectangle 37"/>
                      <p:cNvSpPr/>
                      <p:nvPr/>
                    </p:nvSpPr>
                    <p:spPr>
                      <a:xfrm>
                        <a:off x="0" y="0"/>
                        <a:ext cx="2445488" cy="4572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en-GB"/>
                      </a:p>
                    </p:txBody>
                  </p:sp>
                </p:grpSp>
                <p:sp>
                  <p:nvSpPr>
                    <p:cNvPr id="35" name="Arc 34"/>
                    <p:cNvSpPr/>
                    <p:nvPr/>
                  </p:nvSpPr>
                  <p:spPr>
                    <a:xfrm>
                      <a:off x="0" y="330200"/>
                      <a:ext cx="179705" cy="288000"/>
                    </a:xfrm>
                    <a:prstGeom prst="arc">
                      <a:avLst>
                        <a:gd name="adj1" fmla="val 17897107"/>
                        <a:gd name="adj2" fmla="val 0"/>
                      </a:avLst>
                    </a:prstGeom>
                    <a:ln w="9525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en-GB"/>
                    </a:p>
                  </p:txBody>
                </p:sp>
                <p:sp>
                  <p:nvSpPr>
                    <p:cNvPr id="36" name="Arc 35"/>
                    <p:cNvSpPr/>
                    <p:nvPr/>
                  </p:nvSpPr>
                  <p:spPr>
                    <a:xfrm flipH="1">
                      <a:off x="2343625" y="316076"/>
                      <a:ext cx="180000" cy="288000"/>
                    </a:xfrm>
                    <a:prstGeom prst="arc">
                      <a:avLst>
                        <a:gd name="adj1" fmla="val 17897107"/>
                        <a:gd name="adj2" fmla="val 0"/>
                      </a:avLst>
                    </a:prstGeom>
                    <a:ln w="9525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en-GB"/>
                    </a:p>
                  </p:txBody>
                </p:sp>
              </p:grpSp>
            </p:grpSp>
            <p:grpSp>
              <p:nvGrpSpPr>
                <p:cNvPr id="18" name="Group 17"/>
                <p:cNvGrpSpPr/>
                <p:nvPr/>
              </p:nvGrpSpPr>
              <p:grpSpPr>
                <a:xfrm>
                  <a:off x="356259" y="1900052"/>
                  <a:ext cx="1823507" cy="1046540"/>
                  <a:chOff x="0" y="0"/>
                  <a:chExt cx="1823507" cy="1046540"/>
                </a:xfrm>
              </p:grpSpPr>
              <p:grpSp>
                <p:nvGrpSpPr>
                  <p:cNvPr id="19" name="Group 18"/>
                  <p:cNvGrpSpPr/>
                  <p:nvPr/>
                </p:nvGrpSpPr>
                <p:grpSpPr>
                  <a:xfrm>
                    <a:off x="0" y="0"/>
                    <a:ext cx="360000" cy="697693"/>
                    <a:chOff x="0" y="0"/>
                    <a:chExt cx="360000" cy="697693"/>
                  </a:xfrm>
                </p:grpSpPr>
                <p:cxnSp>
                  <p:nvCxnSpPr>
                    <p:cNvPr id="30" name="Straight Connector 29"/>
                    <p:cNvCxnSpPr/>
                    <p:nvPr/>
                  </p:nvCxnSpPr>
                  <p:spPr>
                    <a:xfrm>
                      <a:off x="0" y="0"/>
                      <a:ext cx="360000" cy="0"/>
                    </a:xfrm>
                    <a:prstGeom prst="line">
                      <a:avLst/>
                    </a:prstGeom>
                    <a:ln w="9525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1" name="Straight Connector 30"/>
                    <p:cNvCxnSpPr/>
                    <p:nvPr/>
                  </p:nvCxnSpPr>
                  <p:spPr>
                    <a:xfrm>
                      <a:off x="0" y="697693"/>
                      <a:ext cx="360000" cy="0"/>
                    </a:xfrm>
                    <a:prstGeom prst="line">
                      <a:avLst/>
                    </a:prstGeom>
                    <a:ln w="9525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0" name="Group 19"/>
                  <p:cNvGrpSpPr/>
                  <p:nvPr/>
                </p:nvGrpSpPr>
                <p:grpSpPr>
                  <a:xfrm>
                    <a:off x="486271" y="348847"/>
                    <a:ext cx="359410" cy="697693"/>
                    <a:chOff x="0" y="0"/>
                    <a:chExt cx="360000" cy="697693"/>
                  </a:xfrm>
                </p:grpSpPr>
                <p:cxnSp>
                  <p:nvCxnSpPr>
                    <p:cNvPr id="28" name="Straight Connector 27"/>
                    <p:cNvCxnSpPr/>
                    <p:nvPr/>
                  </p:nvCxnSpPr>
                  <p:spPr>
                    <a:xfrm>
                      <a:off x="0" y="0"/>
                      <a:ext cx="360000" cy="0"/>
                    </a:xfrm>
                    <a:prstGeom prst="line">
                      <a:avLst/>
                    </a:prstGeom>
                    <a:ln w="9525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9" name="Straight Connector 28"/>
                    <p:cNvCxnSpPr/>
                    <p:nvPr/>
                  </p:nvCxnSpPr>
                  <p:spPr>
                    <a:xfrm>
                      <a:off x="0" y="697693"/>
                      <a:ext cx="360000" cy="0"/>
                    </a:xfrm>
                    <a:prstGeom prst="line">
                      <a:avLst/>
                    </a:prstGeom>
                    <a:ln w="9525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1" name="Group 20"/>
                  <p:cNvGrpSpPr/>
                  <p:nvPr/>
                </p:nvGrpSpPr>
                <p:grpSpPr>
                  <a:xfrm>
                    <a:off x="977827" y="0"/>
                    <a:ext cx="359410" cy="697693"/>
                    <a:chOff x="0" y="0"/>
                    <a:chExt cx="360000" cy="697693"/>
                  </a:xfrm>
                </p:grpSpPr>
                <p:cxnSp>
                  <p:nvCxnSpPr>
                    <p:cNvPr id="25" name="Straight Connector 24"/>
                    <p:cNvCxnSpPr/>
                    <p:nvPr/>
                  </p:nvCxnSpPr>
                  <p:spPr>
                    <a:xfrm>
                      <a:off x="0" y="0"/>
                      <a:ext cx="360000" cy="0"/>
                    </a:xfrm>
                    <a:prstGeom prst="line">
                      <a:avLst/>
                    </a:prstGeom>
                    <a:ln w="9525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" name="Straight Connector 26"/>
                    <p:cNvCxnSpPr/>
                    <p:nvPr/>
                  </p:nvCxnSpPr>
                  <p:spPr>
                    <a:xfrm>
                      <a:off x="0" y="697693"/>
                      <a:ext cx="360000" cy="0"/>
                    </a:xfrm>
                    <a:prstGeom prst="line">
                      <a:avLst/>
                    </a:prstGeom>
                    <a:ln w="9525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2" name="Group 21"/>
                  <p:cNvGrpSpPr/>
                  <p:nvPr/>
                </p:nvGrpSpPr>
                <p:grpSpPr>
                  <a:xfrm>
                    <a:off x="1464097" y="348847"/>
                    <a:ext cx="359410" cy="697693"/>
                    <a:chOff x="0" y="0"/>
                    <a:chExt cx="360000" cy="697693"/>
                  </a:xfrm>
                </p:grpSpPr>
                <p:cxnSp>
                  <p:nvCxnSpPr>
                    <p:cNvPr id="23" name="Straight Connector 22"/>
                    <p:cNvCxnSpPr/>
                    <p:nvPr/>
                  </p:nvCxnSpPr>
                  <p:spPr>
                    <a:xfrm>
                      <a:off x="0" y="0"/>
                      <a:ext cx="360000" cy="0"/>
                    </a:xfrm>
                    <a:prstGeom prst="line">
                      <a:avLst/>
                    </a:prstGeom>
                    <a:ln w="9525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" name="Straight Connector 23"/>
                    <p:cNvCxnSpPr/>
                    <p:nvPr/>
                  </p:nvCxnSpPr>
                  <p:spPr>
                    <a:xfrm>
                      <a:off x="0" y="697693"/>
                      <a:ext cx="360000" cy="0"/>
                    </a:xfrm>
                    <a:prstGeom prst="line">
                      <a:avLst/>
                    </a:prstGeom>
                    <a:ln w="9525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sp>
            <p:nvSpPr>
              <p:cNvPr id="16" name="Rectangle 15"/>
              <p:cNvSpPr/>
              <p:nvPr/>
            </p:nvSpPr>
            <p:spPr>
              <a:xfrm>
                <a:off x="948519" y="1132764"/>
                <a:ext cx="684000" cy="22563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</p:grpSp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4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 rot="16962643">
              <a:off x="2582744" y="3425615"/>
              <a:ext cx="4253624" cy="430234"/>
            </a:xfrm>
            <a:prstGeom prst="rect">
              <a:avLst/>
            </a:prstGeom>
          </p:spPr>
        </p:pic>
      </p:grpSp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Cool rod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11123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Sometimes in a practical, glass rods are used for stirring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They can be used to stir hot liquids.</a:t>
            </a:r>
            <a:endParaRPr kumimoji="0" lang="en-US" sz="1800" b="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979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 smtClean="0"/>
              <a:t>Cool rod</a:t>
            </a:r>
            <a:endParaRPr lang="en-GB" dirty="0"/>
          </a:p>
        </p:txBody>
      </p:sp>
      <p:grpSp>
        <p:nvGrpSpPr>
          <p:cNvPr id="8" name="Group 7"/>
          <p:cNvGrpSpPr/>
          <p:nvPr/>
        </p:nvGrpSpPr>
        <p:grpSpPr>
          <a:xfrm>
            <a:off x="3568973" y="3051064"/>
            <a:ext cx="1970291" cy="1401510"/>
            <a:chOff x="0" y="0"/>
            <a:chExt cx="1428115" cy="973455"/>
          </a:xfrm>
        </p:grpSpPr>
        <p:grpSp>
          <p:nvGrpSpPr>
            <p:cNvPr id="9" name="Group 8"/>
            <p:cNvGrpSpPr>
              <a:grpSpLocks noChangeAspect="1"/>
            </p:cNvGrpSpPr>
            <p:nvPr userDrawn="1"/>
          </p:nvGrpSpPr>
          <p:grpSpPr>
            <a:xfrm>
              <a:off x="200025" y="0"/>
              <a:ext cx="475615" cy="611505"/>
              <a:chOff x="0" y="0"/>
              <a:chExt cx="527901" cy="688156"/>
            </a:xfrm>
          </p:grpSpPr>
          <p:sp>
            <p:nvSpPr>
              <p:cNvPr id="27" name="Freeform 26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8" name="Oval 27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0" name="Group 9"/>
            <p:cNvGrpSpPr>
              <a:grpSpLocks noChangeAspect="1"/>
            </p:cNvGrpSpPr>
            <p:nvPr userDrawn="1"/>
          </p:nvGrpSpPr>
          <p:grpSpPr>
            <a:xfrm>
              <a:off x="0" y="276225"/>
              <a:ext cx="475615" cy="611505"/>
              <a:chOff x="0" y="0"/>
              <a:chExt cx="527901" cy="688156"/>
            </a:xfrm>
          </p:grpSpPr>
          <p:sp>
            <p:nvSpPr>
              <p:cNvPr id="25" name="Freeform 24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6" name="Oval 25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4" name="Group 13"/>
            <p:cNvGrpSpPr>
              <a:grpSpLocks noChangeAspect="1"/>
            </p:cNvGrpSpPr>
            <p:nvPr userDrawn="1"/>
          </p:nvGrpSpPr>
          <p:grpSpPr>
            <a:xfrm>
              <a:off x="638175" y="28575"/>
              <a:ext cx="475615" cy="611505"/>
              <a:chOff x="0" y="0"/>
              <a:chExt cx="527901" cy="688156"/>
            </a:xfrm>
          </p:grpSpPr>
          <p:sp>
            <p:nvSpPr>
              <p:cNvPr id="23" name="Freeform 22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4" name="Oval 23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5" name="Group 14"/>
            <p:cNvGrpSpPr>
              <a:grpSpLocks noChangeAspect="1"/>
            </p:cNvGrpSpPr>
            <p:nvPr userDrawn="1"/>
          </p:nvGrpSpPr>
          <p:grpSpPr>
            <a:xfrm>
              <a:off x="952500" y="361950"/>
              <a:ext cx="475615" cy="611505"/>
              <a:chOff x="0" y="0"/>
              <a:chExt cx="527901" cy="688156"/>
            </a:xfrm>
          </p:grpSpPr>
          <p:sp>
            <p:nvSpPr>
              <p:cNvPr id="21" name="Freeform 20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2" name="Oval 21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7" name="Group 16"/>
            <p:cNvGrpSpPr>
              <a:grpSpLocks noChangeAspect="1"/>
            </p:cNvGrpSpPr>
            <p:nvPr userDrawn="1"/>
          </p:nvGrpSpPr>
          <p:grpSpPr>
            <a:xfrm>
              <a:off x="342900" y="342900"/>
              <a:ext cx="475615" cy="611505"/>
              <a:chOff x="0" y="0"/>
              <a:chExt cx="527901" cy="688156"/>
            </a:xfrm>
          </p:grpSpPr>
          <p:sp>
            <p:nvSpPr>
              <p:cNvPr id="19" name="Freeform 18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0" name="Oval 19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</p:grpSp>
      <p:sp>
        <p:nvSpPr>
          <p:cNvPr id="2" name="Rounded Rectangular Callout 1"/>
          <p:cNvSpPr/>
          <p:nvPr/>
        </p:nvSpPr>
        <p:spPr>
          <a:xfrm>
            <a:off x="627350" y="2058052"/>
            <a:ext cx="2518664" cy="1106719"/>
          </a:xfrm>
          <a:prstGeom prst="wedgeRoundRectCallout">
            <a:avLst>
              <a:gd name="adj1" fmla="val 55739"/>
              <a:gd name="adj2" fmla="val 73569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Brooke: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Glass is a conductor because it feels cold.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9" name="Rounded Rectangular Callout 28"/>
          <p:cNvSpPr/>
          <p:nvPr/>
        </p:nvSpPr>
        <p:spPr>
          <a:xfrm>
            <a:off x="3454313" y="5077321"/>
            <a:ext cx="4226866" cy="749561"/>
          </a:xfrm>
          <a:prstGeom prst="wedgeRoundRectCallout">
            <a:avLst>
              <a:gd name="adj1" fmla="val -21704"/>
              <a:gd name="adj2" fmla="val -94173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Ella: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glass rod sucks energy out of your hand. 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0" name="Rounded Rectangular Callout 29"/>
          <p:cNvSpPr/>
          <p:nvPr/>
        </p:nvSpPr>
        <p:spPr>
          <a:xfrm>
            <a:off x="6328643" y="3045365"/>
            <a:ext cx="2392726" cy="1578634"/>
          </a:xfrm>
          <a:prstGeom prst="wedgeRoundRectCallout">
            <a:avLst>
              <a:gd name="adj1" fmla="val -76096"/>
              <a:gd name="adj2" fmla="val 11679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David: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Plastic warms your hand because it is an insulator. </a:t>
            </a:r>
          </a:p>
          <a:p>
            <a:pPr algn="ctr"/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Glass doesn’t.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1" name="Rounded Rectangular Callout 30"/>
          <p:cNvSpPr/>
          <p:nvPr/>
        </p:nvSpPr>
        <p:spPr>
          <a:xfrm>
            <a:off x="378071" y="3778566"/>
            <a:ext cx="2519271" cy="1699207"/>
          </a:xfrm>
          <a:prstGeom prst="wedgeRoundRectCallout">
            <a:avLst>
              <a:gd name="adj1" fmla="val 71209"/>
              <a:gd name="adj2" fmla="val -32035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Freya: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Thermometers are made from glass and they 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need to 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 conductors. 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2" name="Rounded Rectangular Callout 31"/>
          <p:cNvSpPr/>
          <p:nvPr/>
        </p:nvSpPr>
        <p:spPr>
          <a:xfrm>
            <a:off x="3780253" y="1408183"/>
            <a:ext cx="3900925" cy="1141742"/>
          </a:xfrm>
          <a:prstGeom prst="wedgeRoundRectCallout">
            <a:avLst>
              <a:gd name="adj1" fmla="val -26616"/>
              <a:gd name="adj2" fmla="val 89457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Charlie: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You can hold a glass rod and melt the other end of it in a Bunsen flame.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 Placeholder 3"/>
          <p:cNvSpPr txBox="1">
            <a:spLocks/>
          </p:cNvSpPr>
          <p:nvPr/>
        </p:nvSpPr>
        <p:spPr>
          <a:xfrm>
            <a:off x="354605" y="832586"/>
            <a:ext cx="8513350" cy="513361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Some students</a:t>
            </a:r>
            <a:r>
              <a:rPr kumimoji="0" lang="en-GB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are talking about the glass rod. 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7962102" y="211785"/>
            <a:ext cx="1011013" cy="1507551"/>
            <a:chOff x="8065697" y="176354"/>
            <a:chExt cx="1011013" cy="1507551"/>
          </a:xfrm>
        </p:grpSpPr>
        <p:sp>
          <p:nvSpPr>
            <p:cNvPr id="4" name="Rectangle 3"/>
            <p:cNvSpPr/>
            <p:nvPr/>
          </p:nvSpPr>
          <p:spPr>
            <a:xfrm>
              <a:off x="8065697" y="418338"/>
              <a:ext cx="1011013" cy="39302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143336" y="176354"/>
              <a:ext cx="866086" cy="150755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70365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57799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 smtClean="0"/>
              <a:t>Cool rod</a:t>
            </a:r>
            <a:endParaRPr lang="en-GB" dirty="0"/>
          </a:p>
        </p:txBody>
      </p:sp>
      <p:grpSp>
        <p:nvGrpSpPr>
          <p:cNvPr id="8" name="Group 7"/>
          <p:cNvGrpSpPr/>
          <p:nvPr/>
        </p:nvGrpSpPr>
        <p:grpSpPr>
          <a:xfrm>
            <a:off x="3843269" y="2195632"/>
            <a:ext cx="1421700" cy="999912"/>
            <a:chOff x="0" y="0"/>
            <a:chExt cx="1428115" cy="973455"/>
          </a:xfrm>
        </p:grpSpPr>
        <p:grpSp>
          <p:nvGrpSpPr>
            <p:cNvPr id="9" name="Group 8"/>
            <p:cNvGrpSpPr>
              <a:grpSpLocks noChangeAspect="1"/>
            </p:cNvGrpSpPr>
            <p:nvPr userDrawn="1"/>
          </p:nvGrpSpPr>
          <p:grpSpPr>
            <a:xfrm>
              <a:off x="200025" y="0"/>
              <a:ext cx="475615" cy="611505"/>
              <a:chOff x="0" y="0"/>
              <a:chExt cx="527901" cy="688156"/>
            </a:xfrm>
          </p:grpSpPr>
          <p:sp>
            <p:nvSpPr>
              <p:cNvPr id="27" name="Freeform 26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8" name="Oval 27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0" name="Group 9"/>
            <p:cNvGrpSpPr>
              <a:grpSpLocks noChangeAspect="1"/>
            </p:cNvGrpSpPr>
            <p:nvPr userDrawn="1"/>
          </p:nvGrpSpPr>
          <p:grpSpPr>
            <a:xfrm>
              <a:off x="0" y="276225"/>
              <a:ext cx="475615" cy="611505"/>
              <a:chOff x="0" y="0"/>
              <a:chExt cx="527901" cy="688156"/>
            </a:xfrm>
          </p:grpSpPr>
          <p:sp>
            <p:nvSpPr>
              <p:cNvPr id="25" name="Freeform 24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6" name="Oval 25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4" name="Group 13"/>
            <p:cNvGrpSpPr>
              <a:grpSpLocks noChangeAspect="1"/>
            </p:cNvGrpSpPr>
            <p:nvPr userDrawn="1"/>
          </p:nvGrpSpPr>
          <p:grpSpPr>
            <a:xfrm>
              <a:off x="638175" y="28575"/>
              <a:ext cx="475615" cy="611505"/>
              <a:chOff x="0" y="0"/>
              <a:chExt cx="527901" cy="688156"/>
            </a:xfrm>
          </p:grpSpPr>
          <p:sp>
            <p:nvSpPr>
              <p:cNvPr id="23" name="Freeform 22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4" name="Oval 23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5" name="Group 14"/>
            <p:cNvGrpSpPr>
              <a:grpSpLocks noChangeAspect="1"/>
            </p:cNvGrpSpPr>
            <p:nvPr userDrawn="1"/>
          </p:nvGrpSpPr>
          <p:grpSpPr>
            <a:xfrm>
              <a:off x="952500" y="361950"/>
              <a:ext cx="475615" cy="611505"/>
              <a:chOff x="0" y="0"/>
              <a:chExt cx="527901" cy="688156"/>
            </a:xfrm>
          </p:grpSpPr>
          <p:sp>
            <p:nvSpPr>
              <p:cNvPr id="21" name="Freeform 20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2" name="Oval 21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7" name="Group 16"/>
            <p:cNvGrpSpPr>
              <a:grpSpLocks noChangeAspect="1"/>
            </p:cNvGrpSpPr>
            <p:nvPr userDrawn="1"/>
          </p:nvGrpSpPr>
          <p:grpSpPr>
            <a:xfrm>
              <a:off x="342900" y="342900"/>
              <a:ext cx="475615" cy="611505"/>
              <a:chOff x="0" y="0"/>
              <a:chExt cx="527901" cy="688156"/>
            </a:xfrm>
          </p:grpSpPr>
          <p:sp>
            <p:nvSpPr>
              <p:cNvPr id="19" name="Freeform 18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0" name="Oval 19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</p:grpSp>
      <p:sp>
        <p:nvSpPr>
          <p:cNvPr id="2" name="Rounded Rectangular Callout 1"/>
          <p:cNvSpPr/>
          <p:nvPr/>
        </p:nvSpPr>
        <p:spPr>
          <a:xfrm>
            <a:off x="3906681" y="920491"/>
            <a:ext cx="2958397" cy="861476"/>
          </a:xfrm>
          <a:prstGeom prst="wedgeRoundRectCallout">
            <a:avLst>
              <a:gd name="adj1" fmla="val -24520"/>
              <a:gd name="adj2" fmla="val 85938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4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Charlie:</a:t>
            </a:r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You can hold a glass rod and melt the other end of it in a Bunsen flame.</a:t>
            </a:r>
          </a:p>
        </p:txBody>
      </p:sp>
      <p:sp>
        <p:nvSpPr>
          <p:cNvPr id="29" name="Rounded Rectangular Callout 28"/>
          <p:cNvSpPr/>
          <p:nvPr/>
        </p:nvSpPr>
        <p:spPr>
          <a:xfrm>
            <a:off x="1087713" y="2847993"/>
            <a:ext cx="2341099" cy="1095621"/>
          </a:xfrm>
          <a:prstGeom prst="wedgeRoundRectCallout">
            <a:avLst>
              <a:gd name="adj1" fmla="val 57797"/>
              <a:gd name="adj2" fmla="val -40083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4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Freya:</a:t>
            </a:r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Thermometers are made from glass and they </a:t>
            </a:r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need to </a:t>
            </a:r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 conductors. </a:t>
            </a:r>
          </a:p>
        </p:txBody>
      </p:sp>
      <p:sp>
        <p:nvSpPr>
          <p:cNvPr id="30" name="Rounded Rectangular Callout 29"/>
          <p:cNvSpPr/>
          <p:nvPr/>
        </p:nvSpPr>
        <p:spPr>
          <a:xfrm>
            <a:off x="3843269" y="3763980"/>
            <a:ext cx="3243532" cy="554111"/>
          </a:xfrm>
          <a:prstGeom prst="wedgeRoundRectCallout">
            <a:avLst>
              <a:gd name="adj1" fmla="val -22808"/>
              <a:gd name="adj2" fmla="val -97800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4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Ella:</a:t>
            </a:r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glass rod sucks energy out of your hand. </a:t>
            </a:r>
          </a:p>
        </p:txBody>
      </p:sp>
      <p:sp>
        <p:nvSpPr>
          <p:cNvPr id="31" name="Rounded Rectangular Callout 30"/>
          <p:cNvSpPr/>
          <p:nvPr/>
        </p:nvSpPr>
        <p:spPr>
          <a:xfrm>
            <a:off x="1493886" y="1544905"/>
            <a:ext cx="2080619" cy="858051"/>
          </a:xfrm>
          <a:prstGeom prst="wedgeRoundRectCallout">
            <a:avLst>
              <a:gd name="adj1" fmla="val 58798"/>
              <a:gd name="adj2" fmla="val 69440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4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Brooke:</a:t>
            </a:r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Glass is a conductor because it feels cold.</a:t>
            </a:r>
          </a:p>
        </p:txBody>
      </p:sp>
      <p:sp>
        <p:nvSpPr>
          <p:cNvPr id="32" name="Rounded Rectangular Callout 31"/>
          <p:cNvSpPr/>
          <p:nvPr/>
        </p:nvSpPr>
        <p:spPr>
          <a:xfrm>
            <a:off x="5874450" y="2146769"/>
            <a:ext cx="2165291" cy="1315495"/>
          </a:xfrm>
          <a:prstGeom prst="wedgeRoundRectCallout">
            <a:avLst>
              <a:gd name="adj1" fmla="val -71828"/>
              <a:gd name="adj2" fmla="val 8840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4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David:</a:t>
            </a:r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Plastic warms your hand because it is an insulator. </a:t>
            </a:r>
          </a:p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Glass doesn’t.</a:t>
            </a:r>
          </a:p>
        </p:txBody>
      </p:sp>
      <p:sp>
        <p:nvSpPr>
          <p:cNvPr id="33" name="Text Placeholder 3"/>
          <p:cNvSpPr txBox="1">
            <a:spLocks/>
          </p:cNvSpPr>
          <p:nvPr/>
        </p:nvSpPr>
        <p:spPr>
          <a:xfrm>
            <a:off x="179706" y="832586"/>
            <a:ext cx="3171976" cy="121869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sz="1600" dirty="0">
                <a:solidFill>
                  <a:srgbClr val="1F497D">
                    <a:lumMod val="50000"/>
                  </a:srgbClr>
                </a:solidFill>
              </a:rPr>
              <a:t>Some students are talking about the glass rod.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79706" y="4671751"/>
            <a:ext cx="8748828" cy="1465043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 marL="361950" indent="-361950">
              <a:lnSpc>
                <a:spcPct val="130000"/>
              </a:lnSpc>
              <a:buFont typeface="+mj-lt"/>
              <a:buAutoNum type="arabicPeriod"/>
            </a:pP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Who is right about the glass rod? </a:t>
            </a:r>
            <a:r>
              <a:rPr lang="en-GB" sz="1600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 your answer.</a:t>
            </a:r>
          </a:p>
          <a:p>
            <a:pPr marL="361950" indent="-361950">
              <a:lnSpc>
                <a:spcPct val="130000"/>
              </a:lnSpc>
              <a:buFont typeface="+mj-lt"/>
              <a:buAutoNum type="arabicPeriod"/>
            </a:pP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mistakes do you think the other students made? </a:t>
            </a:r>
          </a:p>
          <a:p>
            <a:pPr marL="361950" indent="-361950">
              <a:lnSpc>
                <a:spcPct val="130000"/>
              </a:lnSpc>
            </a:pPr>
            <a:r>
              <a:rPr lang="en-GB" sz="1600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lang="en-GB" sz="1600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would you say to them to help them to understand?</a:t>
            </a:r>
          </a:p>
          <a:p>
            <a:pPr marL="361950" indent="-361950">
              <a:lnSpc>
                <a:spcPct val="130000"/>
              </a:lnSpc>
              <a:buFont typeface="+mj-lt"/>
              <a:buAutoNum type="arabicPeriod" startAt="3"/>
            </a:pP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 you think glass is a conductor or an insulator? </a:t>
            </a:r>
            <a:r>
              <a:rPr lang="en-GB" sz="1600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 your answer.</a:t>
            </a:r>
          </a:p>
          <a:p>
            <a:pPr marL="342900" indent="-342900">
              <a:buFont typeface="+mj-lt"/>
              <a:buAutoNum type="arabicPeriod" startAt="3"/>
            </a:pP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70" name="Group 69"/>
          <p:cNvGrpSpPr/>
          <p:nvPr/>
        </p:nvGrpSpPr>
        <p:grpSpPr>
          <a:xfrm>
            <a:off x="7962102" y="211785"/>
            <a:ext cx="1011013" cy="1507551"/>
            <a:chOff x="8065697" y="176354"/>
            <a:chExt cx="1011013" cy="1507551"/>
          </a:xfrm>
        </p:grpSpPr>
        <p:sp>
          <p:nvSpPr>
            <p:cNvPr id="71" name="Rectangle 70"/>
            <p:cNvSpPr/>
            <p:nvPr/>
          </p:nvSpPr>
          <p:spPr>
            <a:xfrm>
              <a:off x="8065697" y="418338"/>
              <a:ext cx="1011013" cy="39302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72" name="Picture 7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143336" y="176354"/>
              <a:ext cx="866086" cy="150755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40295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51</TotalTime>
  <Words>212</Words>
  <Application>Microsoft Office PowerPoint</Application>
  <PresentationFormat>On-screen Show (4:3)</PresentationFormat>
  <Paragraphs>24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9</cp:revision>
  <dcterms:created xsi:type="dcterms:W3CDTF">2018-12-03T08:08:06Z</dcterms:created>
  <dcterms:modified xsi:type="dcterms:W3CDTF">2018-12-03T09:01:55Z</dcterms:modified>
</cp:coreProperties>
</file>